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</p:sldIdLst>
  <p:sldSz cx="10080625" cy="7559675"/>
  <p:notesSz cx="7559675" cy="10691813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Noto Sans CJK SC Regular" charset="0"/>
        <a:cs typeface="Noto Sans CJK SC Regular" charset="0"/>
      </a:defRPr>
    </a:lvl1pPr>
    <a:lvl2pPr marL="742950" indent="-28575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Noto Sans CJK SC Regular" charset="0"/>
        <a:cs typeface="Noto Sans CJK SC Regular" charset="0"/>
      </a:defRPr>
    </a:lvl2pPr>
    <a:lvl3pPr marL="11430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Noto Sans CJK SC Regular" charset="0"/>
        <a:cs typeface="Noto Sans CJK SC Regular" charset="0"/>
      </a:defRPr>
    </a:lvl3pPr>
    <a:lvl4pPr marL="16002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Noto Sans CJK SC Regular" charset="0"/>
        <a:cs typeface="Noto Sans CJK SC Regular" charset="0"/>
      </a:defRPr>
    </a:lvl4pPr>
    <a:lvl5pPr marL="2057400" indent="-228600" algn="l" defTabSz="44926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Noto Sans CJK SC Regular" charset="0"/>
        <a:cs typeface="Noto Sans CJK SC Regular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Noto Sans CJK SC Regular" charset="0"/>
        <a:cs typeface="Noto Sans CJK SC Regular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Noto Sans CJK SC Regular" charset="0"/>
        <a:cs typeface="Noto Sans CJK SC Regular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Noto Sans CJK SC Regular" charset="0"/>
        <a:cs typeface="Noto Sans CJK SC Regular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Noto Sans CJK SC Regular" charset="0"/>
        <a:cs typeface="Noto Sans CJK SC Regular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9"/>
    <p:restoredTop sz="94674"/>
  </p:normalViewPr>
  <p:slideViewPr>
    <p:cSldViewPr>
      <p:cViewPr varScale="1">
        <p:scale>
          <a:sx n="112" d="100"/>
          <a:sy n="112" d="100"/>
        </p:scale>
        <p:origin x="1904" y="200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endParaRPr lang="en-US" alt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fld id="{BA62819A-11C7-D64A-8DB7-46D5D97A0A81}" type="datetimeFigureOut">
              <a:rPr lang="en-US" altLang="x-none"/>
              <a:pPr/>
              <a:t>7/13/17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endParaRPr lang="en-US" altLang="x-non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defRPr sz="1200"/>
            </a:lvl1pPr>
          </a:lstStyle>
          <a:p>
            <a:fld id="{CFA58F39-FA4D-6F4F-9AAB-C13A7C35E963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3525" cy="400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6788" cy="481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x-none" altLang="x-none" noProof="0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400">
                <a:solidFill>
                  <a:srgbClr val="000000"/>
                </a:solidFill>
                <a:latin typeface="Times New Roman" charset="0"/>
                <a:ea typeface="DejaVu Sans" charset="0"/>
                <a:cs typeface="DejaVu Sans" charset="0"/>
              </a:defRPr>
            </a:lvl1pPr>
          </a:lstStyle>
          <a:p>
            <a:endParaRPr lang="x-none" altLang="x-none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400">
                <a:solidFill>
                  <a:srgbClr val="000000"/>
                </a:solidFill>
                <a:latin typeface="Times New Roman" charset="0"/>
                <a:ea typeface="DejaVu Sans" charset="0"/>
                <a:cs typeface="DejaVu Sans" charset="0"/>
              </a:defRPr>
            </a:lvl1pPr>
          </a:lstStyle>
          <a:p>
            <a:endParaRPr lang="x-none" altLang="x-none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400">
                <a:solidFill>
                  <a:srgbClr val="000000"/>
                </a:solidFill>
                <a:latin typeface="Times New Roman" charset="0"/>
                <a:ea typeface="DejaVu Sans" charset="0"/>
                <a:cs typeface="DejaVu Sans" charset="0"/>
              </a:defRPr>
            </a:lvl1pPr>
          </a:lstStyle>
          <a:p>
            <a:endParaRPr lang="x-none" altLang="x-none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400">
                <a:solidFill>
                  <a:srgbClr val="000000"/>
                </a:solidFill>
                <a:latin typeface="Times New Roman" charset="0"/>
                <a:ea typeface="DejaVu Sans" charset="0"/>
                <a:cs typeface="DejaVu Sans" charset="0"/>
              </a:defRPr>
            </a:lvl1pPr>
          </a:lstStyle>
          <a:p>
            <a:fld id="{0FDB8053-8F51-1943-AC6B-DCB4B38DD9F9}" type="slidenum">
              <a:rPr lang="en-GB" altLang="x-none"/>
              <a:pPr/>
              <a:t>‹#›</a:t>
            </a:fld>
            <a:endParaRPr lang="en-GB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9pPr>
          </a:lstStyle>
          <a:p>
            <a:pPr>
              <a:spcBef>
                <a:spcPct val="0"/>
              </a:spcBef>
            </a:pPr>
            <a:fld id="{FEEB2E19-C2EA-0F4C-AFEF-BBFE28632BF4}" type="slidenum">
              <a:rPr lang="en-GB" altLang="x-none" sz="1400"/>
              <a:pPr>
                <a:spcBef>
                  <a:spcPct val="0"/>
                </a:spcBef>
              </a:pPr>
              <a:t>1</a:t>
            </a:fld>
            <a:endParaRPr lang="en-GB" altLang="x-none" sz="1400"/>
          </a:p>
        </p:txBody>
      </p:sp>
      <p:sp>
        <p:nvSpPr>
          <p:cNvPr id="716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717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x-none" altLang="x-none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9455D6-7B3D-9640-80B8-4229E3A959B2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113614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9A2D54-5267-1940-BEA3-7D4F16E857F1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2121852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5675" y="301625"/>
            <a:ext cx="2266950" cy="58499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0037" cy="58499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D20A55-5B8D-9A4E-8171-F7A37BA268C3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862096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20A6B5-5AB7-A841-9564-DD0289910FC7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1896924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9_Office Theme cop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title"/>
          </p:nvPr>
        </p:nvSpPr>
        <p:spPr>
          <a:xfrm>
            <a:off x="502063" y="101496"/>
            <a:ext cx="9076500" cy="1662429"/>
          </a:xfrm>
          <a:prstGeom prst="rect">
            <a:avLst/>
          </a:prstGeom>
        </p:spPr>
        <p:txBody>
          <a:bodyPr/>
          <a:lstStyle>
            <a:lvl1pPr marL="44800" marR="44800" defTabSz="502032">
              <a:defRPr sz="4806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Texte du titre</a:t>
            </a:r>
          </a:p>
        </p:txBody>
      </p:sp>
      <p:sp>
        <p:nvSpPr>
          <p:cNvPr id="167" name="Shape 167"/>
          <p:cNvSpPr>
            <a:spLocks noGrp="1"/>
          </p:cNvSpPr>
          <p:nvPr>
            <p:ph type="body" idx="1"/>
          </p:nvPr>
        </p:nvSpPr>
        <p:spPr>
          <a:xfrm>
            <a:off x="502063" y="1761956"/>
            <a:ext cx="9076500" cy="5797719"/>
          </a:xfrm>
          <a:prstGeom prst="rect">
            <a:avLst/>
          </a:prstGeom>
        </p:spPr>
        <p:txBody>
          <a:bodyPr anchor="t"/>
          <a:lstStyle>
            <a:lvl1pPr marL="297282" marR="44800" indent="-265782" defTabSz="502032">
              <a:spcBef>
                <a:spcPts val="853"/>
              </a:spcBef>
              <a:buClr>
                <a:srgbClr val="000000"/>
              </a:buClr>
              <a:buSzPct val="100000"/>
              <a:buFont typeface="Arial"/>
              <a:defRPr sz="341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Calibri"/>
              </a:defRPr>
            </a:lvl1pPr>
            <a:lvl2pPr marL="607361" marR="44800" indent="-221485" defTabSz="502032">
              <a:spcBef>
                <a:spcPts val="775"/>
              </a:spcBef>
              <a:buClr>
                <a:srgbClr val="000000"/>
              </a:buClr>
              <a:buSzPct val="100000"/>
              <a:buFont typeface="Arial"/>
              <a:buChar char="–"/>
              <a:defRPr sz="2945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Calibri"/>
              </a:defRPr>
            </a:lvl2pPr>
            <a:lvl3pPr marL="917439" marR="44800" indent="-177188" defTabSz="502032">
              <a:spcBef>
                <a:spcPts val="620"/>
              </a:spcBef>
              <a:buClr>
                <a:srgbClr val="000000"/>
              </a:buClr>
              <a:buSzPct val="100000"/>
              <a:buFont typeface="Arial"/>
              <a:defRPr sz="2635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Calibri"/>
              </a:defRPr>
            </a:lvl3pPr>
            <a:lvl4pPr marL="1271814" marR="44800" indent="-177188" defTabSz="502032">
              <a:spcBef>
                <a:spcPts val="465"/>
              </a:spcBef>
              <a:buClr>
                <a:srgbClr val="000000"/>
              </a:buClr>
              <a:buSzPct val="100000"/>
              <a:buFont typeface="Arial"/>
              <a:buChar char="–"/>
              <a:defRPr sz="217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Calibri"/>
              </a:defRPr>
            </a:lvl4pPr>
            <a:lvl5pPr marL="1626190" marR="44800" indent="-177188" defTabSz="502032">
              <a:spcBef>
                <a:spcPts val="465"/>
              </a:spcBef>
              <a:buClr>
                <a:srgbClr val="000000"/>
              </a:buClr>
              <a:buSzPct val="100000"/>
              <a:buFont typeface="Arial"/>
              <a:buChar char="»"/>
              <a:defRPr sz="217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Calibri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68" name="Shape 168"/>
          <p:cNvSpPr>
            <a:spLocks noGrp="1"/>
          </p:cNvSpPr>
          <p:nvPr>
            <p:ph type="sldNum" sz="quarter" idx="2"/>
          </p:nvPr>
        </p:nvSpPr>
        <p:spPr>
          <a:xfrm>
            <a:off x="8276390" y="7073633"/>
            <a:ext cx="248263" cy="265771"/>
          </a:xfrm>
          <a:prstGeom prst="rect">
            <a:avLst/>
          </a:prstGeom>
        </p:spPr>
        <p:txBody>
          <a:bodyPr anchor="ctr"/>
          <a:lstStyle>
            <a:lvl1pPr defTabSz="639845">
              <a:defRPr sz="1240">
                <a:solidFill>
                  <a:srgbClr val="9B9B9B"/>
                </a:solidFill>
                <a:uFill>
                  <a:solidFill>
                    <a:srgbClr val="9B9B9B"/>
                  </a:solidFill>
                </a:u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08184866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721549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274DD6E-FCA9-0949-B0FD-CF053D814B95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404813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A5A264A-11AD-C049-BC32-15874AA3E0F4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468065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7700" cy="43830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338" y="1768475"/>
            <a:ext cx="4459287" cy="43830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5B6766-A4FA-E64D-AC09-8459B48CEF0C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54325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FCD50D-24F0-A14C-AB5C-C5C321707186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1468573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394245-64DD-764F-B7C2-BD418DFD7670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1287545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A764A4-CF54-9E4D-9A0C-5BE144033E16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1728310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EA999DB-A407-1F4C-9E1E-9A5D5E46A481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852360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E04AAA9-CBC3-C144-AF16-6D38ACE4D339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191276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03238" y="301625"/>
            <a:ext cx="9069387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x-none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1768475"/>
            <a:ext cx="9069387" cy="4383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28448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x-none"/>
              <a:t>Click to edit the outline text format</a:t>
            </a:r>
          </a:p>
          <a:p>
            <a:pPr lvl="1"/>
            <a:r>
              <a:rPr lang="en-GB" altLang="x-none"/>
              <a:t>Second Outline Level</a:t>
            </a:r>
          </a:p>
          <a:p>
            <a:pPr lvl="2"/>
            <a:r>
              <a:rPr lang="en-GB" altLang="x-none"/>
              <a:t>Third Outline Level</a:t>
            </a:r>
          </a:p>
          <a:p>
            <a:pPr lvl="3"/>
            <a:r>
              <a:rPr lang="en-GB" altLang="x-none"/>
              <a:t>Fourth Outline Level</a:t>
            </a:r>
          </a:p>
          <a:p>
            <a:pPr lvl="4"/>
            <a:r>
              <a:rPr lang="en-GB" altLang="x-none"/>
              <a:t>Fifth Outline Level</a:t>
            </a:r>
          </a:p>
          <a:p>
            <a:pPr lvl="4"/>
            <a:r>
              <a:rPr lang="en-GB" altLang="x-none"/>
              <a:t>Sixth Outline Level</a:t>
            </a:r>
          </a:p>
          <a:p>
            <a:pPr lvl="4"/>
            <a:r>
              <a:rPr lang="en-GB" altLang="x-none"/>
              <a:t>Seventh Outline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503238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</a:tabLst>
              <a:defRPr sz="1400">
                <a:solidFill>
                  <a:srgbClr val="000000"/>
                </a:solidFill>
                <a:latin typeface="Times New Roman" charset="0"/>
                <a:ea typeface="DejaVu Sans" charset="0"/>
                <a:cs typeface="DejaVu Sans" charset="0"/>
              </a:defRPr>
            </a:lvl1pPr>
          </a:lstStyle>
          <a:p>
            <a:endParaRPr lang="x-none" altLang="x-none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448050" y="6886575"/>
            <a:ext cx="31940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400">
                <a:solidFill>
                  <a:srgbClr val="000000"/>
                </a:solidFill>
                <a:latin typeface="Times New Roman" charset="0"/>
                <a:ea typeface="DejaVu Sans" charset="0"/>
                <a:cs typeface="DejaVu Sans" charset="0"/>
              </a:defRPr>
            </a:lvl1pPr>
          </a:lstStyle>
          <a:p>
            <a:endParaRPr lang="x-none" altLang="x-non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227888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</a:tabLst>
              <a:defRPr sz="1400">
                <a:solidFill>
                  <a:srgbClr val="000000"/>
                </a:solidFill>
                <a:latin typeface="Times New Roman" charset="0"/>
                <a:ea typeface="DejaVu Sans" charset="0"/>
                <a:cs typeface="DejaVu Sans" charset="0"/>
              </a:defRPr>
            </a:lvl1pPr>
          </a:lstStyle>
          <a:p>
            <a:fld id="{3401E549-B562-5643-B2E0-5DBEED168BF9}" type="slidenum">
              <a:rPr lang="en-GB" altLang="x-none"/>
              <a:pPr/>
              <a:t>‹#›</a:t>
            </a:fld>
            <a:endParaRPr lang="en-GB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 kern="12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Noto Sans CJK SC Regular" charset="0"/>
          <a:cs typeface="Noto Sans CJK SC Regular" charset="0"/>
        </a:defRPr>
      </a:lvl2pPr>
      <a:lvl3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Noto Sans CJK SC Regular" charset="0"/>
          <a:cs typeface="Noto Sans CJK SC Regular" charset="0"/>
        </a:defRPr>
      </a:lvl3pPr>
      <a:lvl4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Noto Sans CJK SC Regular" charset="0"/>
          <a:cs typeface="Noto Sans CJK SC Regular" charset="0"/>
        </a:defRPr>
      </a:lvl4pPr>
      <a:lvl5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Noto Sans CJK SC Regular" charset="0"/>
          <a:cs typeface="Noto Sans CJK SC Regular" charset="0"/>
        </a:defRPr>
      </a:lvl5pPr>
      <a:lvl6pPr marL="25146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Noto Sans CJK SC Regular" charset="0"/>
          <a:cs typeface="Noto Sans CJK SC Regular" charset="0"/>
        </a:defRPr>
      </a:lvl6pPr>
      <a:lvl7pPr marL="29718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Noto Sans CJK SC Regular" charset="0"/>
          <a:cs typeface="Noto Sans CJK SC Regular" charset="0"/>
        </a:defRPr>
      </a:lvl7pPr>
      <a:lvl8pPr marL="34290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Noto Sans CJK SC Regular" charset="0"/>
          <a:cs typeface="Noto Sans CJK SC Regular" charset="0"/>
        </a:defRPr>
      </a:lvl8pPr>
      <a:lvl9pPr marL="38862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Noto Sans CJK SC Regular" charset="0"/>
          <a:cs typeface="Noto Sans CJK SC Regular" charset="0"/>
        </a:defRPr>
      </a:lvl9pPr>
    </p:titleStyle>
    <p:bodyStyle>
      <a:lvl1pPr marL="342900" indent="-342900" algn="l" defTabSz="449263" rtl="0" eaLnBrk="0" fontAlgn="base" hangingPunct="0">
        <a:lnSpc>
          <a:spcPct val="93000"/>
        </a:lnSpc>
        <a:spcBef>
          <a:spcPts val="142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lnSpc>
          <a:spcPct val="93000"/>
        </a:lnSpc>
        <a:spcBef>
          <a:spcPts val="113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93000"/>
        </a:lnSpc>
        <a:spcBef>
          <a:spcPts val="85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93000"/>
        </a:lnSpc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93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virtualbrain.org/" TargetMode="External"/><Relationship Id="rId4" Type="http://schemas.openxmlformats.org/officeDocument/2006/relationships/hyperlink" Target="NULL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://www.thevirtualbrain.org/" TargetMode="External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1474788"/>
            <a:ext cx="9070975" cy="1262062"/>
          </a:xfrm>
        </p:spPr>
        <p:txBody>
          <a:bodyPr tIns="39116"/>
          <a:lstStyle/>
          <a:p>
            <a:pPr eaLnBrk="1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/>
            </a:pPr>
            <a:r>
              <a:rPr lang="en-GB" altLang="x-none" dirty="0" smtClean="0">
                <a:solidFill>
                  <a:srgbClr val="800000"/>
                </a:solidFill>
              </a:rPr>
              <a:t>The Virtual Brain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503238" y="3059113"/>
            <a:ext cx="9070975" cy="649287"/>
          </a:xfrm>
        </p:spPr>
        <p:txBody>
          <a:bodyPr anchor="ctr"/>
          <a:lstStyle/>
          <a:p>
            <a:pPr marL="0" indent="0" algn="ctr" eaLnBrk="1">
              <a:spcBef>
                <a:spcPct val="0"/>
              </a:spcBef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/>
            </a:pPr>
            <a:r>
              <a:rPr lang="en-GB" altLang="x-none" dirty="0">
                <a:hlinkClick r:id="rId3"/>
              </a:rPr>
              <a:t>http://</a:t>
            </a:r>
            <a:r>
              <a:rPr lang="en-GB" altLang="x-none" dirty="0" smtClean="0">
                <a:hlinkClick r:id="rId3"/>
              </a:rPr>
              <a:t>www.thevirtualbrain.org</a:t>
            </a:r>
            <a:endParaRPr lang="en-GB" altLang="x-none" dirty="0" smtClean="0"/>
          </a:p>
        </p:txBody>
      </p:sp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15900" y="7019925"/>
            <a:ext cx="287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5560" rIns="0" bIns="0" anchor="ctr"/>
          <a:lstStyle>
            <a:lvl1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1pPr>
            <a:lvl2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2pPr>
            <a:lvl3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3pPr>
            <a:lvl4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4pPr>
            <a:lvl5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9pPr>
          </a:lstStyle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GB" altLang="x-none" b="1" dirty="0" err="1" smtClean="0">
                <a:solidFill>
                  <a:schemeClr val="bg2"/>
                </a:solidFill>
              </a:rPr>
              <a:t>Neuroinformatics</a:t>
            </a:r>
            <a:r>
              <a:rPr lang="en-GB" altLang="x-none" b="1" dirty="0" smtClean="0">
                <a:solidFill>
                  <a:schemeClr val="bg2"/>
                </a:solidFill>
              </a:rPr>
              <a:t> tutorial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1295400" y="4932363"/>
            <a:ext cx="7488238" cy="1439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1002" rIns="90000" bIns="45000"/>
          <a:lstStyle>
            <a:lvl1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1pPr>
            <a:lvl2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2pPr>
            <a:lvl3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3pPr>
            <a:lvl4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4pPr>
            <a:lvl5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9pPr>
          </a:lstStyle>
          <a:p>
            <a:pPr algn="just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US" dirty="0" smtClean="0"/>
              <a:t>The </a:t>
            </a:r>
            <a:r>
              <a:rPr lang="en-US" dirty="0"/>
              <a:t>Virtual Brain (TVB</a:t>
            </a:r>
            <a:r>
              <a:rPr lang="en-US" dirty="0" smtClean="0"/>
              <a:t>) is </a:t>
            </a:r>
            <a:r>
              <a:rPr lang="en-US" dirty="0"/>
              <a:t>a </a:t>
            </a:r>
            <a:r>
              <a:rPr lang="en-US" dirty="0" err="1"/>
              <a:t>neuroinformatics</a:t>
            </a:r>
            <a:r>
              <a:rPr lang="en-US" dirty="0"/>
              <a:t> platform for full brain network simulations using biologically realistic connectivity. </a:t>
            </a:r>
            <a:r>
              <a:rPr lang="en-US" dirty="0" err="1" smtClean="0"/>
              <a:t>Itenables</a:t>
            </a:r>
            <a:r>
              <a:rPr lang="en-US" dirty="0" smtClean="0"/>
              <a:t> </a:t>
            </a:r>
            <a:r>
              <a:rPr lang="en-US" dirty="0"/>
              <a:t>the model-based inference of neurophysiological mechanisms across different brain scales that underlie the generation of macroscopic neuroimaging signals including functional MRI (fMRI), EEG and MEG. </a:t>
            </a:r>
            <a:endParaRPr lang="en-GB" altLang="x-none" dirty="0" smtClean="0">
              <a:hlinkClick r:id="rId4" invalidUrl="https://github.com/NeuralEnsemble/NeuroinformaticsTutorial/tree/master/Part 1 - Resources for computational modellers"/>
            </a:endParaRPr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0" y="6927850"/>
            <a:ext cx="10080625" cy="0"/>
          </a:xfrm>
          <a:prstGeom prst="line">
            <a:avLst/>
          </a:prstGeom>
          <a:solidFill>
            <a:srgbClr val="00B8FF"/>
          </a:solidFill>
          <a:ln w="1587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6696075" y="7019925"/>
            <a:ext cx="31686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35560" rIns="0" bIns="0" anchor="ctr"/>
          <a:lstStyle>
            <a:lvl1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1pPr>
            <a:lvl2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2pPr>
            <a:lvl3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3pPr>
            <a:lvl4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4pPr>
            <a:lvl5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charset="0"/>
                <a:ea typeface="Noto Sans CJK SC Regular" charset="0"/>
                <a:cs typeface="Noto Sans CJK SC Regular" charset="0"/>
              </a:defRPr>
            </a:lvl9pPr>
          </a:lstStyle>
          <a:p>
            <a:pPr algn="r"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charset="0"/>
              <a:buNone/>
              <a:defRPr/>
            </a:pPr>
            <a:r>
              <a:rPr lang="en-GB" altLang="x-none" dirty="0" smtClean="0">
                <a:solidFill>
                  <a:schemeClr val="bg2"/>
                </a:solidFill>
              </a:rPr>
              <a:t>1.4 Simulation environments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TVB_logo_taglin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19843" y="5359210"/>
            <a:ext cx="4216856" cy="2168773"/>
          </a:xfrm>
          <a:prstGeom prst="rect">
            <a:avLst/>
          </a:prstGeom>
          <a:ln w="12700">
            <a:miter lim="400000"/>
          </a:ln>
        </p:spPr>
      </p:pic>
      <p:sp>
        <p:nvSpPr>
          <p:cNvPr id="372" name="Shape 3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373" name="SC_SpatialScal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4726" y="698876"/>
            <a:ext cx="9723288" cy="3543598"/>
          </a:xfrm>
          <a:prstGeom prst="rect">
            <a:avLst/>
          </a:prstGeom>
        </p:spPr>
      </p:pic>
      <p:sp>
        <p:nvSpPr>
          <p:cNvPr id="374" name="Shape 374"/>
          <p:cNvSpPr/>
          <p:nvPr/>
        </p:nvSpPr>
        <p:spPr>
          <a:xfrm>
            <a:off x="529" y="-1"/>
            <a:ext cx="10079567" cy="629973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58596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 anchor="ctr"/>
          <a:lstStyle>
            <a:lvl1pPr algn="ctr" defTabSz="584200">
              <a:lnSpc>
                <a:spcPct val="120000"/>
              </a:lnSpc>
              <a:defRPr sz="3000">
                <a:solidFill>
                  <a:srgbClr val="FFFFFF"/>
                </a:solidFill>
                <a:latin typeface="Akzidenz Grotesk Black"/>
                <a:ea typeface="Akzidenz Grotesk Black"/>
                <a:cs typeface="Akzidenz Grotesk Black"/>
                <a:sym typeface="Akzidenz Grotesk Black"/>
              </a:defRPr>
            </a:lvl1pPr>
          </a:lstStyle>
          <a:p>
            <a:r>
              <a:rPr sz="2325"/>
              <a:t>Large-scale brain networks</a:t>
            </a:r>
          </a:p>
        </p:txBody>
      </p:sp>
      <p:sp>
        <p:nvSpPr>
          <p:cNvPr id="375" name="Shape 375"/>
          <p:cNvSpPr/>
          <p:nvPr/>
        </p:nvSpPr>
        <p:spPr>
          <a:xfrm>
            <a:off x="5145307" y="1828073"/>
            <a:ext cx="1" cy="1774585"/>
          </a:xfrm>
          <a:prstGeom prst="line">
            <a:avLst/>
          </a:prstGeom>
          <a:ln w="63500">
            <a:solidFill>
              <a:schemeClr val="accent5"/>
            </a:solidFill>
            <a:miter lim="400000"/>
            <a:tailEnd type="stealth"/>
          </a:ln>
        </p:spPr>
        <p:txBody>
          <a:bodyPr lIns="39373" tIns="39373" rIns="39373" bIns="39373" anchor="ctr"/>
          <a:lstStyle/>
          <a:p>
            <a:pPr algn="ctr" defTabSz="452813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Gill Sans"/>
              </a:defRPr>
            </a:pPr>
            <a:endParaRPr sz="3100"/>
          </a:p>
        </p:txBody>
      </p:sp>
      <p:sp>
        <p:nvSpPr>
          <p:cNvPr id="376" name="Shape 376"/>
          <p:cNvSpPr/>
          <p:nvPr/>
        </p:nvSpPr>
        <p:spPr>
          <a:xfrm>
            <a:off x="3092115" y="4437920"/>
            <a:ext cx="2740500" cy="795096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9373" tIns="39373" rIns="39373" bIns="39373" anchor="ctr">
            <a:spAutoFit/>
          </a:bodyPr>
          <a:lstStyle/>
          <a:p>
            <a:pPr algn="ctr" defTabSz="452813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Gill Sans"/>
              </a:defRPr>
            </a:pPr>
            <a:r>
              <a:rPr sz="2325"/>
              <a:t>Network node:</a:t>
            </a:r>
          </a:p>
          <a:p>
            <a:pPr algn="ctr" defTabSz="452813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Gill Sans"/>
              </a:defRPr>
            </a:pPr>
            <a:r>
              <a:rPr sz="2325"/>
              <a:t>Mean field modeling</a:t>
            </a:r>
          </a:p>
        </p:txBody>
      </p:sp>
      <p:pic>
        <p:nvPicPr>
          <p:cNvPr id="377" name="dropped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3508" y="6596236"/>
            <a:ext cx="5048223" cy="790550"/>
          </a:xfrm>
          <a:prstGeom prst="rect">
            <a:avLst/>
          </a:prstGeom>
        </p:spPr>
      </p:pic>
      <p:sp>
        <p:nvSpPr>
          <p:cNvPr id="378" name="Shape 378"/>
          <p:cNvSpPr/>
          <p:nvPr/>
        </p:nvSpPr>
        <p:spPr>
          <a:xfrm>
            <a:off x="6367015" y="4437920"/>
            <a:ext cx="3589929" cy="795096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 anchor="ctr">
            <a:spAutoFit/>
          </a:bodyPr>
          <a:lstStyle/>
          <a:p>
            <a:pPr algn="ctr" defTabSz="452813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Gill Sans"/>
              </a:defRPr>
            </a:pPr>
            <a:r>
              <a:rPr sz="2325"/>
              <a:t>Connectome:</a:t>
            </a:r>
          </a:p>
          <a:p>
            <a:pPr algn="ctr" defTabSz="452813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Gill Sans"/>
              </a:defRPr>
            </a:pPr>
            <a:r>
              <a:rPr sz="2325"/>
              <a:t>connectivity &amp; time delays</a:t>
            </a:r>
          </a:p>
        </p:txBody>
      </p:sp>
      <p:sp>
        <p:nvSpPr>
          <p:cNvPr id="379" name="Shape 379"/>
          <p:cNvSpPr/>
          <p:nvPr/>
        </p:nvSpPr>
        <p:spPr>
          <a:xfrm>
            <a:off x="8847053" y="3665402"/>
            <a:ext cx="184283" cy="623100"/>
          </a:xfrm>
          <a:prstGeom prst="line">
            <a:avLst/>
          </a:prstGeom>
          <a:ln w="63500">
            <a:solidFill>
              <a:schemeClr val="accent5"/>
            </a:solidFill>
            <a:miter lim="400000"/>
            <a:tailEnd type="stealth"/>
          </a:ln>
        </p:spPr>
        <p:txBody>
          <a:bodyPr lIns="39373" tIns="39373" rIns="39373" bIns="39373" anchor="ctr"/>
          <a:lstStyle/>
          <a:p>
            <a:pPr algn="ctr" defTabSz="452813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Gill Sans"/>
              </a:defRPr>
            </a:pPr>
            <a:endParaRPr sz="3100"/>
          </a:p>
        </p:txBody>
      </p:sp>
    </p:spTree>
    <p:extLst>
      <p:ext uri="{BB962C8B-B14F-4D97-AF65-F5344CB8AC3E}">
        <p14:creationId xmlns:p14="http://schemas.microsoft.com/office/powerpoint/2010/main" val="131355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 animBg="1" advAuto="0"/>
      <p:bldP spid="376" grpId="0" animBg="1" advAuto="0"/>
      <p:bldP spid="378" grpId="0" animBg="1" advAuto="0"/>
      <p:bldP spid="379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382" name="dropped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315" y="0"/>
            <a:ext cx="10079567" cy="7559676"/>
          </a:xfrm>
          <a:prstGeom prst="rect">
            <a:avLst/>
          </a:prstGeom>
        </p:spPr>
      </p:pic>
      <p:sp>
        <p:nvSpPr>
          <p:cNvPr id="383" name="Shape 383"/>
          <p:cNvSpPr/>
          <p:nvPr/>
        </p:nvSpPr>
        <p:spPr>
          <a:xfrm>
            <a:off x="-9315" y="-1"/>
            <a:ext cx="10079567" cy="629973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58596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 anchor="ctr"/>
          <a:lstStyle>
            <a:lvl1pPr algn="ctr" defTabSz="584200">
              <a:lnSpc>
                <a:spcPct val="120000"/>
              </a:lnSpc>
              <a:defRPr sz="3000">
                <a:solidFill>
                  <a:srgbClr val="FFFFFF"/>
                </a:solidFill>
                <a:latin typeface="Akzidenz Grotesk Black"/>
                <a:ea typeface="Akzidenz Grotesk Black"/>
                <a:cs typeface="Akzidenz Grotesk Black"/>
                <a:sym typeface="Akzidenz Grotesk Black"/>
              </a:defRPr>
            </a:lvl1pPr>
          </a:lstStyle>
          <a:p>
            <a:r>
              <a:rPr sz="2325"/>
              <a:t>Microscopic unit of modeling: neuronal population</a:t>
            </a:r>
          </a:p>
        </p:txBody>
      </p:sp>
      <p:sp>
        <p:nvSpPr>
          <p:cNvPr id="384" name="Shape 384"/>
          <p:cNvSpPr/>
          <p:nvPr/>
        </p:nvSpPr>
        <p:spPr>
          <a:xfrm>
            <a:off x="529" y="6930905"/>
            <a:ext cx="10079567" cy="6299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 anchor="ctr"/>
          <a:lstStyle>
            <a:lvl1pPr algn="ctr" defTabSz="584200">
              <a:lnSpc>
                <a:spcPct val="120000"/>
              </a:lnSpc>
              <a:defRPr sz="3000">
                <a:solidFill>
                  <a:srgbClr val="FFFFFF"/>
                </a:solidFill>
                <a:latin typeface="Akzidenz Grotesk Black"/>
                <a:ea typeface="Akzidenz Grotesk Black"/>
                <a:cs typeface="Akzidenz Grotesk Black"/>
                <a:sym typeface="Akzidenz Grotesk Black"/>
              </a:defRPr>
            </a:lvl1pPr>
          </a:lstStyle>
          <a:p>
            <a:r>
              <a:rPr sz="2325"/>
              <a:t>Technology Transfer in Physics and Chemistry</a:t>
            </a:r>
          </a:p>
        </p:txBody>
      </p:sp>
      <p:sp>
        <p:nvSpPr>
          <p:cNvPr id="385" name="Shape 385"/>
          <p:cNvSpPr/>
          <p:nvPr/>
        </p:nvSpPr>
        <p:spPr>
          <a:xfrm>
            <a:off x="1496180" y="5184966"/>
            <a:ext cx="2694102" cy="1033622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190500" dist="12700" dir="5400000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 anchor="ctr">
            <a:spAutoFit/>
          </a:bodyPr>
          <a:lstStyle>
            <a:lvl1pPr algn="ctr" defTabSz="5842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Gill Sans"/>
              </a:defRPr>
            </a:lvl1pPr>
          </a:lstStyle>
          <a:p>
            <a:r>
              <a:rPr sz="3100"/>
              <a:t>Neuronal population</a:t>
            </a:r>
          </a:p>
        </p:txBody>
      </p:sp>
      <p:sp>
        <p:nvSpPr>
          <p:cNvPr id="386" name="Shape 386"/>
          <p:cNvSpPr/>
          <p:nvPr/>
        </p:nvSpPr>
        <p:spPr>
          <a:xfrm>
            <a:off x="2908356" y="1026360"/>
            <a:ext cx="1866864" cy="38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9373" tIns="39373" rIns="39373" bIns="39373" anchor="ctr">
            <a:spAutoFit/>
          </a:bodyPr>
          <a:lstStyle>
            <a:lvl1pPr>
              <a:defRPr sz="2600"/>
            </a:lvl1pPr>
          </a:lstStyle>
          <a:p>
            <a:r>
              <a:rPr sz="2015"/>
              <a:t>Local dynamics</a:t>
            </a:r>
          </a:p>
        </p:txBody>
      </p:sp>
      <p:sp>
        <p:nvSpPr>
          <p:cNvPr id="387" name="Shape 387"/>
          <p:cNvSpPr/>
          <p:nvPr/>
        </p:nvSpPr>
        <p:spPr>
          <a:xfrm>
            <a:off x="6810104" y="1026360"/>
            <a:ext cx="1995104" cy="38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9373" tIns="39373" rIns="39373" bIns="39373" anchor="ctr">
            <a:spAutoFit/>
          </a:bodyPr>
          <a:lstStyle>
            <a:lvl1pPr>
              <a:defRPr sz="2600"/>
            </a:lvl1pPr>
          </a:lstStyle>
          <a:p>
            <a:r>
              <a:rPr sz="2015"/>
              <a:t>Global dynamics</a:t>
            </a:r>
          </a:p>
        </p:txBody>
      </p:sp>
      <p:pic>
        <p:nvPicPr>
          <p:cNvPr id="388" name="TVB_logo_tagline_scalable_transparent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57976" y="6061006"/>
            <a:ext cx="2008039" cy="1329448"/>
          </a:xfrm>
          <a:prstGeom prst="rect">
            <a:avLst/>
          </a:prstGeom>
          <a:ln w="12700">
            <a:miter lim="400000"/>
          </a:ln>
        </p:spPr>
      </p:pic>
      <p:sp>
        <p:nvSpPr>
          <p:cNvPr id="389" name="Shape 389"/>
          <p:cNvSpPr/>
          <p:nvPr/>
        </p:nvSpPr>
        <p:spPr>
          <a:xfrm>
            <a:off x="128492" y="6486752"/>
            <a:ext cx="2510048" cy="881529"/>
          </a:xfrm>
          <a:prstGeom prst="rect">
            <a:avLst/>
          </a:prstGeom>
          <a:solidFill>
            <a:srgbClr val="216058"/>
          </a:solidFill>
          <a:ln w="12700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>
            <a:spAutoFit/>
          </a:bodyPr>
          <a:lstStyle/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Jirsa et al IEEE 2002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Ghosh et al. PLoS CB 2008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Deco, Jirsa, McIntosh Nat Rev Neurosci 2011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Deco, Jirsa Journ Neurosci 2012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Deco, Jirsa, McIntosh TINS 2013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Ritter et al Brain Connectivity 2013</a:t>
            </a:r>
          </a:p>
        </p:txBody>
      </p:sp>
      <p:sp>
        <p:nvSpPr>
          <p:cNvPr id="390" name="Shape 390"/>
          <p:cNvSpPr/>
          <p:nvPr/>
        </p:nvSpPr>
        <p:spPr>
          <a:xfrm>
            <a:off x="4384582" y="6844868"/>
            <a:ext cx="2763329" cy="418069"/>
          </a:xfrm>
          <a:prstGeom prst="rect">
            <a:avLst/>
          </a:prstGeom>
          <a:solidFill>
            <a:srgbClr val="216058"/>
          </a:solidFill>
          <a:ln w="12700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9373" tIns="39373" rIns="39373" bIns="39373">
            <a:spAutoFit/>
          </a:bodyPr>
          <a:lstStyle>
            <a:lvl1pPr algn="ctr" defTabSz="914400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lvl1pPr>
          </a:lstStyle>
          <a:p>
            <a:r>
              <a:rPr sz="1000" dirty="0">
                <a:latin typeface="+mj-lt"/>
              </a:rPr>
              <a:t>Sanz Leon et al Front NeuroInformatics 2013; Neuroimage 2015</a:t>
            </a:r>
          </a:p>
        </p:txBody>
      </p:sp>
      <p:sp>
        <p:nvSpPr>
          <p:cNvPr id="391" name="Shape 391"/>
          <p:cNvSpPr/>
          <p:nvPr/>
        </p:nvSpPr>
        <p:spPr>
          <a:xfrm>
            <a:off x="1972406" y="3779837"/>
            <a:ext cx="478607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39373" tIns="39373" rIns="39373" bIns="39373" anchor="ctr"/>
          <a:lstStyle/>
          <a:p>
            <a:pPr algn="ctr" defTabSz="452813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j-lt"/>
                <a:ea typeface="+mj-ea"/>
                <a:cs typeface="+mj-cs"/>
                <a:sym typeface="Gill Sans"/>
              </a:defRPr>
            </a:pPr>
            <a:endParaRPr sz="3100"/>
          </a:p>
        </p:txBody>
      </p:sp>
      <p:sp>
        <p:nvSpPr>
          <p:cNvPr id="392" name="Shape 392"/>
          <p:cNvSpPr/>
          <p:nvPr/>
        </p:nvSpPr>
        <p:spPr>
          <a:xfrm>
            <a:off x="1970552" y="3494936"/>
            <a:ext cx="477060" cy="2941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9373" tIns="39373" rIns="39373" bIns="39373" anchor="ctr">
            <a:spAutoFit/>
          </a:bodyPr>
          <a:lstStyle>
            <a:lvl1pPr>
              <a:defRPr sz="1800"/>
            </a:lvl1pPr>
          </a:lstStyle>
          <a:p>
            <a:r>
              <a:rPr sz="1395"/>
              <a:t>1mm</a:t>
            </a:r>
          </a:p>
        </p:txBody>
      </p:sp>
    </p:spTree>
    <p:extLst>
      <p:ext uri="{BB962C8B-B14F-4D97-AF65-F5344CB8AC3E}">
        <p14:creationId xmlns:p14="http://schemas.microsoft.com/office/powerpoint/2010/main" val="82600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age_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0192" y="3739978"/>
            <a:ext cx="5702093" cy="3208211"/>
          </a:xfrm>
          <a:prstGeom prst="rect">
            <a:avLst/>
          </a:prstGeom>
          <a:ln w="12700">
            <a:miter lim="400000"/>
          </a:ln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</p:pic>
      <p:pic>
        <p:nvPicPr>
          <p:cNvPr id="394" name="Figure1_MEG.png"/>
          <p:cNvPicPr>
            <a:picLocks/>
          </p:cNvPicPr>
          <p:nvPr/>
        </p:nvPicPr>
        <p:blipFill>
          <a:blip r:embed="rId3">
            <a:extLst/>
          </a:blip>
          <a:srcRect l="42398" t="25240" r="37563" b="48090"/>
          <a:stretch>
            <a:fillRect/>
          </a:stretch>
        </p:blipFill>
        <p:spPr>
          <a:xfrm>
            <a:off x="81900" y="3798429"/>
            <a:ext cx="2145846" cy="2266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Strucural_Connectivity.png"/>
          <p:cNvPicPr>
            <a:picLocks/>
          </p:cNvPicPr>
          <p:nvPr/>
        </p:nvPicPr>
        <p:blipFill>
          <a:blip r:embed="rId4">
            <a:extLst/>
          </a:blip>
          <a:srcRect l="2751" t="12858" r="75199" b="17501"/>
          <a:stretch>
            <a:fillRect/>
          </a:stretch>
        </p:blipFill>
        <p:spPr>
          <a:xfrm>
            <a:off x="81900" y="1248789"/>
            <a:ext cx="1728927" cy="2470895"/>
          </a:xfrm>
          <a:prstGeom prst="rect">
            <a:avLst/>
          </a:prstGeom>
          <a:ln w="12700">
            <a:miter lim="400000"/>
          </a:ln>
        </p:spPr>
      </p:pic>
      <p:sp>
        <p:nvSpPr>
          <p:cNvPr id="396" name="Shape 396"/>
          <p:cNvSpPr/>
          <p:nvPr/>
        </p:nvSpPr>
        <p:spPr>
          <a:xfrm>
            <a:off x="52808" y="889835"/>
            <a:ext cx="2057256" cy="365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>
            <a:spAutoFit/>
          </a:bodyPr>
          <a:lstStyle>
            <a:lvl1pPr marL="57799" marR="57799" algn="ctr" defTabSz="647700">
              <a:buClr>
                <a:srgbClr val="000000"/>
              </a:buClr>
              <a:buFont typeface="Times New Roman"/>
              <a:defRPr sz="2400"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rPr sz="1860"/>
              <a:t>DTI/ Tractography</a:t>
            </a:r>
          </a:p>
        </p:txBody>
      </p:sp>
      <p:sp>
        <p:nvSpPr>
          <p:cNvPr id="397" name="Shape 397"/>
          <p:cNvSpPr/>
          <p:nvPr/>
        </p:nvSpPr>
        <p:spPr>
          <a:xfrm rot="19860000">
            <a:off x="796602" y="5508324"/>
            <a:ext cx="1781643" cy="74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>
            <a:spAutoFit/>
          </a:bodyPr>
          <a:lstStyle/>
          <a:p>
            <a:pPr marL="44800" marR="44800" algn="r" defTabSz="502032">
              <a:buClr>
                <a:srgbClr val="AAC56C"/>
              </a:buClr>
              <a:buFont typeface="Times New Roman"/>
              <a:defRPr sz="2800">
                <a:solidFill>
                  <a:srgbClr val="AAC56C"/>
                </a:solidFill>
                <a:uFill>
                  <a:solidFill>
                    <a:srgbClr val="AAC56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170"/>
              <a:t>Parcellation </a:t>
            </a:r>
          </a:p>
          <a:p>
            <a:pPr marL="44800" marR="44800" algn="r" defTabSz="502032">
              <a:buClr>
                <a:srgbClr val="AAC56C"/>
              </a:buClr>
              <a:buFont typeface="Times New Roman"/>
              <a:defRPr sz="2800">
                <a:solidFill>
                  <a:srgbClr val="AAC56C"/>
                </a:solidFill>
                <a:uFill>
                  <a:solidFill>
                    <a:srgbClr val="AAC56C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170"/>
              <a:t>Template</a:t>
            </a:r>
          </a:p>
        </p:txBody>
      </p:sp>
      <p:sp>
        <p:nvSpPr>
          <p:cNvPr id="398" name="Shape 398"/>
          <p:cNvSpPr/>
          <p:nvPr/>
        </p:nvSpPr>
        <p:spPr>
          <a:xfrm>
            <a:off x="2212214" y="863368"/>
            <a:ext cx="736720" cy="318487"/>
          </a:xfrm>
          <a:prstGeom prst="rightArrow">
            <a:avLst>
              <a:gd name="adj1" fmla="val 50000"/>
              <a:gd name="adj2" fmla="val 35157"/>
            </a:avLst>
          </a:prstGeom>
          <a:solidFill>
            <a:srgbClr val="FFCA00"/>
          </a:solidFill>
          <a:ln>
            <a:solidFill>
              <a:srgbClr val="FFCA00"/>
            </a:solidFill>
            <a:miter lim="400000"/>
          </a:ln>
        </p:spPr>
        <p:txBody>
          <a:bodyPr lIns="39373" tIns="39373" rIns="39373" bIns="39373" anchor="ctr"/>
          <a:lstStyle/>
          <a:p>
            <a:pPr marL="44800" marR="44800" algn="r" defTabSz="502032">
              <a:defRPr sz="3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2635"/>
          </a:p>
        </p:txBody>
      </p:sp>
      <p:sp>
        <p:nvSpPr>
          <p:cNvPr id="399" name="Shape 399"/>
          <p:cNvSpPr/>
          <p:nvPr/>
        </p:nvSpPr>
        <p:spPr>
          <a:xfrm>
            <a:off x="529" y="-1"/>
            <a:ext cx="10079567" cy="629973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58596B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 anchor="ctr"/>
          <a:lstStyle>
            <a:lvl1pPr algn="ctr" defTabSz="584200">
              <a:lnSpc>
                <a:spcPct val="120000"/>
              </a:lnSpc>
              <a:defRPr sz="3000">
                <a:solidFill>
                  <a:srgbClr val="FFFFFF"/>
                </a:solidFill>
                <a:latin typeface="Akzidenz Grotesk Black"/>
                <a:ea typeface="Akzidenz Grotesk Black"/>
                <a:cs typeface="Akzidenz Grotesk Black"/>
                <a:sym typeface="Akzidenz Grotesk Black"/>
              </a:defRPr>
            </a:lvl1pPr>
          </a:lstStyle>
          <a:p>
            <a:r>
              <a:rPr sz="2325"/>
              <a:t>The Virtual Brain (TVB) platform release in 2012</a:t>
            </a:r>
          </a:p>
        </p:txBody>
      </p:sp>
      <p:sp>
        <p:nvSpPr>
          <p:cNvPr id="400" name="Shape 400"/>
          <p:cNvSpPr/>
          <p:nvPr/>
        </p:nvSpPr>
        <p:spPr>
          <a:xfrm>
            <a:off x="128492" y="6486752"/>
            <a:ext cx="2510048" cy="881529"/>
          </a:xfrm>
          <a:prstGeom prst="rect">
            <a:avLst/>
          </a:prstGeom>
          <a:solidFill>
            <a:srgbClr val="216058"/>
          </a:solidFill>
          <a:ln w="12700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>
            <a:spAutoFit/>
          </a:bodyPr>
          <a:lstStyle/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Jirsa et al IEEE 2002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Ghosh et al. PLoS CB 2008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Deco, Jirsa, McIntosh Nat Rev Neurosci 2011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Deco, Jirsa Journ Neurosci 2012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Deco, Jirsa, McIntosh TINS 2013</a:t>
            </a:r>
          </a:p>
          <a:p>
            <a:pPr algn="ctr" defTabSz="708751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pPr>
            <a:r>
              <a:rPr sz="800" dirty="0">
                <a:latin typeface="+mj-lt"/>
              </a:rPr>
              <a:t>Ritter et al Brain Connectivity 2013</a:t>
            </a:r>
          </a:p>
        </p:txBody>
      </p:sp>
      <p:sp>
        <p:nvSpPr>
          <p:cNvPr id="401" name="Shape 401"/>
          <p:cNvSpPr/>
          <p:nvPr/>
        </p:nvSpPr>
        <p:spPr>
          <a:xfrm>
            <a:off x="3357103" y="7165942"/>
            <a:ext cx="3356574" cy="205127"/>
          </a:xfrm>
          <a:prstGeom prst="rect">
            <a:avLst/>
          </a:prstGeom>
          <a:solidFill>
            <a:srgbClr val="216058"/>
          </a:solidFill>
          <a:ln w="12700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373" tIns="39373" rIns="39373" bIns="39373">
            <a:spAutoFit/>
          </a:bodyPr>
          <a:lstStyle>
            <a:lvl1pPr algn="ctr" defTabSz="914400">
              <a:lnSpc>
                <a:spcPct val="110000"/>
              </a:lnSpc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 Grotesk Roman"/>
                <a:ea typeface="Akzidenz Grotesk Roman"/>
                <a:cs typeface="Akzidenz Grotesk Roman"/>
                <a:sym typeface="Akzidenz Grotesk Roman"/>
              </a:defRPr>
            </a:lvl1pPr>
          </a:lstStyle>
          <a:p>
            <a:r>
              <a:rPr sz="800" dirty="0">
                <a:latin typeface="+mj-lt"/>
              </a:rPr>
              <a:t>Sanz Leon et al Front NeuroInformatics 2013; Neuroimage 2015</a:t>
            </a:r>
          </a:p>
        </p:txBody>
      </p:sp>
      <p:pic>
        <p:nvPicPr>
          <p:cNvPr id="402" name="TVB_logo_tagline_scalable_transparent.pdf"/>
          <p:cNvPicPr>
            <a:picLocks noChangeAspect="1"/>
          </p:cNvPicPr>
          <p:nvPr/>
        </p:nvPicPr>
        <p:blipFill>
          <a:blip r:embed="rId5">
            <a:extLst/>
          </a:blip>
          <a:srcRect l="44094" t="97" b="35679"/>
          <a:stretch>
            <a:fillRect/>
          </a:stretch>
        </p:blipFill>
        <p:spPr>
          <a:xfrm>
            <a:off x="299839" y="108276"/>
            <a:ext cx="517687" cy="393733"/>
          </a:xfrm>
          <a:prstGeom prst="rect">
            <a:avLst/>
          </a:prstGeom>
          <a:ln w="12700">
            <a:miter lim="400000"/>
          </a:ln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</p:pic>
      <p:pic>
        <p:nvPicPr>
          <p:cNvPr id="403" name="TVB_logo_tagline_scalable_transparent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58659" y="6590542"/>
            <a:ext cx="1397561" cy="9252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143" y="700205"/>
            <a:ext cx="5550673" cy="292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22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dropped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4732" y="1330804"/>
            <a:ext cx="4473030" cy="4885252"/>
          </a:xfrm>
          <a:prstGeom prst="rect">
            <a:avLst/>
          </a:prstGeom>
          <a:ln w="12700">
            <a:miter lim="400000"/>
          </a:ln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</p:pic>
      <p:pic>
        <p:nvPicPr>
          <p:cNvPr id="507" name="dropped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33019" y="1342228"/>
            <a:ext cx="4473031" cy="4885252"/>
          </a:xfrm>
          <a:prstGeom prst="rect">
            <a:avLst/>
          </a:prstGeom>
          <a:ln w="12700">
            <a:miter lim="400000"/>
          </a:ln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</p:pic>
      <p:sp>
        <p:nvSpPr>
          <p:cNvPr id="508" name="Shape 508"/>
          <p:cNvSpPr/>
          <p:nvPr/>
        </p:nvSpPr>
        <p:spPr>
          <a:xfrm>
            <a:off x="1358209" y="776563"/>
            <a:ext cx="2469598" cy="425384"/>
          </a:xfrm>
          <a:prstGeom prst="rect">
            <a:avLst/>
          </a:prstGeom>
          <a:solidFill>
            <a:srgbClr val="2063A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8903" tIns="68903" rIns="68903" bIns="68903" anchor="ctr">
            <a:spAutoFit/>
          </a:bodyPr>
          <a:lstStyle>
            <a:lvl1pPr algn="ctr" defTabSz="584200">
              <a:defRPr sz="2400">
                <a:solidFill>
                  <a:srgbClr val="FFFFFF"/>
                </a:solidFill>
                <a:latin typeface="Akzidenz Grotesk Black"/>
                <a:ea typeface="Akzidenz Grotesk Black"/>
                <a:cs typeface="Akzidenz Grotesk Black"/>
                <a:sym typeface="Akzidenz Grotesk Black"/>
              </a:defRPr>
            </a:lvl1pPr>
          </a:lstStyle>
          <a:p>
            <a:r>
              <a:rPr sz="1860"/>
              <a:t>www.thevirtualbrain.org</a:t>
            </a:r>
          </a:p>
        </p:txBody>
      </p:sp>
      <p:sp>
        <p:nvSpPr>
          <p:cNvPr id="509" name="Shape 509"/>
          <p:cNvSpPr/>
          <p:nvPr/>
        </p:nvSpPr>
        <p:spPr>
          <a:xfrm>
            <a:off x="5776557" y="776563"/>
            <a:ext cx="3377795" cy="425384"/>
          </a:xfrm>
          <a:prstGeom prst="rect">
            <a:avLst/>
          </a:prstGeom>
          <a:solidFill>
            <a:srgbClr val="2063A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8903" tIns="68903" rIns="68903" bIns="68903" anchor="ctr">
            <a:spAutoFit/>
          </a:bodyPr>
          <a:lstStyle>
            <a:lvl1pPr algn="ctr" defTabSz="584200">
              <a:defRPr sz="2400">
                <a:solidFill>
                  <a:srgbClr val="FFFFFF"/>
                </a:solidFill>
                <a:latin typeface="Akzidenz Grotesk Black"/>
                <a:ea typeface="Akzidenz Grotesk Black"/>
                <a:cs typeface="Akzidenz Grotesk Black"/>
                <a:sym typeface="Akzidenz Grotesk Black"/>
              </a:defRPr>
            </a:lvl1pPr>
          </a:lstStyle>
          <a:p>
            <a:r>
              <a:rPr sz="1860"/>
              <a:t>Download: Windows, Mac, Linux</a:t>
            </a:r>
          </a:p>
        </p:txBody>
      </p:sp>
      <p:sp>
        <p:nvSpPr>
          <p:cNvPr id="510" name="Shape 510"/>
          <p:cNvSpPr/>
          <p:nvPr/>
        </p:nvSpPr>
        <p:spPr>
          <a:xfrm>
            <a:off x="3301761" y="5926904"/>
            <a:ext cx="3248299" cy="568500"/>
          </a:xfrm>
          <a:prstGeom prst="rect">
            <a:avLst/>
          </a:prstGeom>
          <a:solidFill>
            <a:srgbClr val="2063A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8903" tIns="68903" rIns="68903" bIns="68903" anchor="ctr">
            <a:spAutoFit/>
          </a:bodyPr>
          <a:lstStyle/>
          <a:p>
            <a:pPr algn="ctr" defTabSz="452813">
              <a:defRPr sz="1800">
                <a:solidFill>
                  <a:srgbClr val="FFFFFF"/>
                </a:solidFill>
                <a:latin typeface="Akzidenz Grotesk Black"/>
                <a:ea typeface="Akzidenz Grotesk Black"/>
                <a:cs typeface="Akzidenz Grotesk Black"/>
                <a:sym typeface="Akzidenz Grotesk Black"/>
              </a:defRPr>
            </a:pPr>
            <a:r>
              <a:rPr sz="1395" dirty="0"/>
              <a:t>6369 registered users in June 2017</a:t>
            </a:r>
          </a:p>
          <a:p>
            <a:pPr algn="ctr" defTabSz="452813">
              <a:defRPr sz="1800">
                <a:solidFill>
                  <a:srgbClr val="FFFFFF"/>
                </a:solidFill>
                <a:latin typeface="Akzidenz Grotesk Black"/>
                <a:ea typeface="Akzidenz Grotesk Black"/>
                <a:cs typeface="Akzidenz Grotesk Black"/>
                <a:sym typeface="Akzidenz Grotesk Black"/>
              </a:defRPr>
            </a:pPr>
            <a:r>
              <a:rPr sz="1395" u="sng" dirty="0">
                <a:hlinkClick r:id="rId4"/>
              </a:rPr>
              <a:t>http://www.thevirtualbrain.org</a:t>
            </a:r>
          </a:p>
        </p:txBody>
      </p:sp>
    </p:spTree>
    <p:extLst>
      <p:ext uri="{BB962C8B-B14F-4D97-AF65-F5344CB8AC3E}">
        <p14:creationId xmlns:p14="http://schemas.microsoft.com/office/powerpoint/2010/main" val="57634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Noto Sans CJK SC Regular"/>
        <a:cs typeface="Noto Sans CJK SC Regular"/>
      </a:majorFont>
      <a:minorFont>
        <a:latin typeface="Arial"/>
        <a:ea typeface="Noto Sans CJK SC Regular"/>
        <a:cs typeface="Noto Sans CJK SC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altLang="x-none" sz="1800" b="0" i="0" u="none" strike="noStrike" cap="none" normalizeH="0" baseline="0">
            <a:ln>
              <a:noFill/>
            </a:ln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altLang="x-none" sz="1800" b="0" i="0" u="none" strike="noStrike" cap="none" normalizeH="0" baseline="0">
            <a:ln>
              <a:noFill/>
            </a:ln>
            <a:effectLst/>
            <a:latin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Words>230</Words>
  <Application>Microsoft Macintosh PowerPoint</Application>
  <PresentationFormat>Custom</PresentationFormat>
  <Paragraphs>41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Akzidenz Grotesk Black</vt:lpstr>
      <vt:lpstr>Akzidenz Grotesk Roman</vt:lpstr>
      <vt:lpstr>Arial</vt:lpstr>
      <vt:lpstr>Calibri</vt:lpstr>
      <vt:lpstr>DejaVu Sans</vt:lpstr>
      <vt:lpstr>Gill Sans</vt:lpstr>
      <vt:lpstr>Noto Sans CJK SC Regular</vt:lpstr>
      <vt:lpstr>Times New Roman</vt:lpstr>
      <vt:lpstr>Office Theme</vt:lpstr>
      <vt:lpstr>The Virtual Brain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&lt;Your resource title&gt;</dc:title>
  <dc:subject/>
  <dc:creator/>
  <cp:keywords/>
  <dc:description/>
  <cp:lastModifiedBy>Microsoft Office User</cp:lastModifiedBy>
  <cp:revision>19</cp:revision>
  <cp:lastPrinted>1601-01-01T00:00:00Z</cp:lastPrinted>
  <dcterms:created xsi:type="dcterms:W3CDTF">2017-05-31T14:58:21Z</dcterms:created>
  <dcterms:modified xsi:type="dcterms:W3CDTF">2017-07-13T13:03:59Z</dcterms:modified>
</cp:coreProperties>
</file>